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28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28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28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28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1280" cy="58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14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69680" cy="201564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/>
          <p:cNvPicPr/>
          <p:nvPr/>
        </p:nvPicPr>
        <p:blipFill>
          <a:blip r:embed="rId14"/>
          <a:stretch/>
        </p:blipFill>
        <p:spPr>
          <a:xfrm>
            <a:off x="0" y="-1440"/>
            <a:ext cx="10079640" cy="756108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69680" cy="201564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 77"/>
          <p:cNvPicPr/>
          <p:nvPr/>
        </p:nvPicPr>
        <p:blipFill>
          <a:blip r:embed="rId14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69680" cy="201564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 116"/>
          <p:cNvPicPr/>
          <p:nvPr/>
        </p:nvPicPr>
        <p:blipFill>
          <a:blip r:embed="rId14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4327920" cy="2015640"/>
          </a:xfrm>
          <a:prstGeom prst="rect">
            <a:avLst/>
          </a:prstGeom>
        </p:spPr>
        <p:txBody>
          <a:bodyPr lIns="0" tIns="0" rIns="0" bIns="0">
            <a:normAutofit fontScale="3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049000" y="4752000"/>
            <a:ext cx="4327920" cy="2015640"/>
          </a:xfrm>
          <a:prstGeom prst="rect">
            <a:avLst/>
          </a:prstGeom>
        </p:spPr>
        <p:txBody>
          <a:bodyPr lIns="0" tIns="0" rIns="0" bIns="0">
            <a:normAutofit fontScale="3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 156"/>
          <p:cNvPicPr/>
          <p:nvPr/>
        </p:nvPicPr>
        <p:blipFill>
          <a:blip r:embed="rId14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280" cy="1261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288000" y="360000"/>
            <a:ext cx="9431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b="0" strike="noStrike" spc="-1">
                <a:latin typeface="Arial"/>
              </a:rPr>
              <a:t> Un philosophe des Lumières : Diderot</a:t>
            </a:r>
          </a:p>
        </p:txBody>
      </p:sp>
      <p:pic>
        <p:nvPicPr>
          <p:cNvPr id="197" name="Image 196"/>
          <p:cNvPicPr/>
          <p:nvPr/>
        </p:nvPicPr>
        <p:blipFill>
          <a:blip r:embed="rId2"/>
          <a:stretch/>
        </p:blipFill>
        <p:spPr>
          <a:xfrm>
            <a:off x="2832480" y="1298520"/>
            <a:ext cx="3287160" cy="438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216000" y="432000"/>
            <a:ext cx="3743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latin typeface="Lucida Sans Unicode"/>
              </a:rPr>
              <a:t> </a:t>
            </a:r>
            <a:r>
              <a:rPr lang="fr-FR" sz="3600" b="0" strike="noStrike" spc="-1">
                <a:latin typeface="Lucida Sans Unicode"/>
              </a:rPr>
              <a:t>Biographie :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288000" y="1584000"/>
            <a:ext cx="7055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0" i="1" strike="noStrike" spc="-1">
                <a:latin typeface="Arial"/>
              </a:rPr>
              <a:t>-Il né en 1713 à Langres et meurt en 1784 à Paris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72000" y="675720"/>
            <a:ext cx="9503640" cy="420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i="1" strike="noStrike" spc="-1">
                <a:latin typeface="Arial"/>
              </a:rPr>
              <a:t>                                                                                                               -Avec le mathématicien d’Alembert, il consacre 20 ans de sa vie à l’édition de l’Encyclopédie </a:t>
            </a:r>
            <a:r>
              <a:rPr lang="fr-FR" sz="1800" b="0" i="1" strike="noStrike" spc="-1">
                <a:latin typeface="Arial"/>
              </a:rPr>
              <a:t> 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201" name="Image 200"/>
          <p:cNvPicPr/>
          <p:nvPr/>
        </p:nvPicPr>
        <p:blipFill>
          <a:blip r:embed="rId2"/>
          <a:stretch/>
        </p:blipFill>
        <p:spPr>
          <a:xfrm>
            <a:off x="360000" y="2040120"/>
            <a:ext cx="2664000" cy="1757160"/>
          </a:xfrm>
          <a:prstGeom prst="rect">
            <a:avLst/>
          </a:prstGeom>
          <a:ln>
            <a:noFill/>
          </a:ln>
        </p:spPr>
      </p:pic>
      <p:pic>
        <p:nvPicPr>
          <p:cNvPr id="202" name="Image 201"/>
          <p:cNvPicPr/>
          <p:nvPr/>
        </p:nvPicPr>
        <p:blipFill>
          <a:blip r:embed="rId3"/>
          <a:stretch/>
        </p:blipFill>
        <p:spPr>
          <a:xfrm>
            <a:off x="3776400" y="2027880"/>
            <a:ext cx="3783600" cy="1683720"/>
          </a:xfrm>
          <a:prstGeom prst="rect">
            <a:avLst/>
          </a:prstGeom>
          <a:ln>
            <a:noFill/>
          </a:ln>
        </p:spPr>
      </p:pic>
      <p:pic>
        <p:nvPicPr>
          <p:cNvPr id="203" name="Image 202"/>
          <p:cNvPicPr/>
          <p:nvPr/>
        </p:nvPicPr>
        <p:blipFill>
          <a:blip r:embed="rId4"/>
          <a:stretch/>
        </p:blipFill>
        <p:spPr>
          <a:xfrm>
            <a:off x="2910240" y="4968000"/>
            <a:ext cx="4865760" cy="231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25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25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4" dur="500"/>
                                        <p:tgtEl>
                                          <p:spTgt spid="2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 rot="21591600">
            <a:off x="573120" y="441360"/>
            <a:ext cx="806580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000" b="0" strike="noStrike" spc="-1">
                <a:latin typeface="Arial"/>
              </a:rPr>
              <a:t>Deux articles rédigés par Diderot :</a:t>
            </a:r>
          </a:p>
        </p:txBody>
      </p:sp>
      <p:sp>
        <p:nvSpPr>
          <p:cNvPr id="205" name="CustomShape 2"/>
          <p:cNvSpPr/>
          <p:nvPr/>
        </p:nvSpPr>
        <p:spPr>
          <a:xfrm>
            <a:off x="360000" y="1584000"/>
            <a:ext cx="9359640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600" b="0" strike="noStrike" spc="-1">
                <a:latin typeface="Arial"/>
              </a:rPr>
              <a:t>Au niveau politique :</a:t>
            </a:r>
            <a:r>
              <a:rPr lang="fr-FR" sz="2000" b="0" strike="noStrike" spc="-1">
                <a:latin typeface="Arial"/>
              </a:rPr>
              <a:t> </a:t>
            </a:r>
            <a:r>
              <a:rPr lang="fr-FR" sz="2200" b="0" strike="noStrike" spc="-1">
                <a:latin typeface="Arial"/>
              </a:rPr>
              <a:t>Aucun homme n’a pu avoir le pouvoir de décision naturellement , le peuple doit décider qui a le pouvoir</a:t>
            </a:r>
          </a:p>
        </p:txBody>
      </p:sp>
      <p:sp>
        <p:nvSpPr>
          <p:cNvPr id="206" name="TextShape 3"/>
          <p:cNvSpPr txBox="1"/>
          <p:nvPr/>
        </p:nvSpPr>
        <p:spPr>
          <a:xfrm>
            <a:off x="216000" y="3096000"/>
            <a:ext cx="10008720" cy="79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2600" b="0" strike="noStrike" spc="-1">
                <a:latin typeface="Arial"/>
              </a:rPr>
              <a:t>Au niveau des religions :</a:t>
            </a:r>
            <a:r>
              <a:rPr lang="fr-FR" sz="2200" b="0" strike="noStrike" spc="-1">
                <a:latin typeface="Arial"/>
              </a:rPr>
              <a:t> tout homme peut pratiquer sa religions sans inciter a la haine et sans se faire persécutés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2664000" y="-216000"/>
            <a:ext cx="6192000" cy="2216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1800" b="0" strike="noStrike" spc="-1">
                <a:latin typeface="Arial"/>
              </a:rPr>
              <a:t>                                                 </a:t>
            </a:r>
            <a:r>
              <a:rPr lang="fr-FR" sz="5000" b="0" strike="noStrike" spc="-1">
                <a:latin typeface="Arial"/>
              </a:rPr>
              <a:t>  L’encyclopédie </a:t>
            </a:r>
          </a:p>
        </p:txBody>
      </p:sp>
      <p:sp>
        <p:nvSpPr>
          <p:cNvPr id="208" name="TextShape 2"/>
          <p:cNvSpPr txBox="1"/>
          <p:nvPr/>
        </p:nvSpPr>
        <p:spPr>
          <a:xfrm>
            <a:off x="216000" y="1800000"/>
            <a:ext cx="4392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1800" b="0" strike="noStrike" spc="-1">
                <a:latin typeface="Arial"/>
              </a:rPr>
              <a:t>L’encyclopédie comprend 17 volumes</a:t>
            </a:r>
          </a:p>
        </p:txBody>
      </p:sp>
      <p:sp>
        <p:nvSpPr>
          <p:cNvPr id="209" name="TextShape 3"/>
          <p:cNvSpPr txBox="1"/>
          <p:nvPr/>
        </p:nvSpPr>
        <p:spPr>
          <a:xfrm>
            <a:off x="288000" y="2146320"/>
            <a:ext cx="4680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1800" b="0" strike="noStrike" spc="-1">
                <a:latin typeface="Arial"/>
              </a:rPr>
              <a:t>De textes et 11 volumes de planches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109</Words>
  <Application>Microsoft Office PowerPoint</Application>
  <PresentationFormat>Personnalisé</PresentationFormat>
  <Paragraphs>21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5</vt:i4>
      </vt:variant>
    </vt:vector>
  </HeadingPairs>
  <TitlesOfParts>
    <vt:vector size="15" baseType="lpstr">
      <vt:lpstr>Arial</vt:lpstr>
      <vt:lpstr>DejaVu Sans</vt:lpstr>
      <vt:lpstr>Lucida Sans Unicode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Vintage</dc:title>
  <dc:subject/>
  <dc:creator>Nathalie GOUBILLON</dc:creator>
  <dc:description>Those creative commons textures have been used:
http://www.flickr.com/photos/kellyloveswhales/3505365913/ by 'Kelly Loves Whales'
http://www.flickr.com/photos/digitalyardsale/4806075532/in/photostream/ by Nick Merritt
License: https://creativecommons.org/licenses/by-sa/3.0/</dc:description>
  <cp:lastModifiedBy>Nathalie GOUBILLON</cp:lastModifiedBy>
  <cp:revision>8</cp:revision>
  <dcterms:created xsi:type="dcterms:W3CDTF">2020-12-15T10:38:57Z</dcterms:created>
  <dcterms:modified xsi:type="dcterms:W3CDTF">2021-01-11T13:50:29Z</dcterms:modified>
  <dc:language>fr-FR</dc:language>
</cp:coreProperties>
</file>