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</p:sldIdLst>
  <p:sldSz cx="10080625" cy="567055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272520" y="597816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7833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4900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22512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27252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4900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22512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272520" y="4246920"/>
            <a:ext cx="8802720" cy="331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88027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66200" y="3247560"/>
            <a:ext cx="9002520" cy="4425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272520" y="4246920"/>
            <a:ext cx="8802720" cy="331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7833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272520" y="597816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7833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4900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22512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27252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4900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22512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272520" y="4246920"/>
            <a:ext cx="8802720" cy="331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88027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88027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66200" y="3247560"/>
            <a:ext cx="9002520" cy="4425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7833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272520" y="597816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7833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324900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22512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27252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16" name="PlaceHolder 6"/>
          <p:cNvSpPr>
            <a:spLocks noGrp="1"/>
          </p:cNvSpPr>
          <p:nvPr>
            <p:ph type="body"/>
          </p:nvPr>
        </p:nvSpPr>
        <p:spPr>
          <a:xfrm>
            <a:off x="324900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17" name="PlaceHolder 7"/>
          <p:cNvSpPr>
            <a:spLocks noGrp="1"/>
          </p:cNvSpPr>
          <p:nvPr>
            <p:ph type="body"/>
          </p:nvPr>
        </p:nvSpPr>
        <p:spPr>
          <a:xfrm>
            <a:off x="622512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272520" y="4246920"/>
            <a:ext cx="8802720" cy="33145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88027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ubTitle"/>
          </p:nvPr>
        </p:nvSpPr>
        <p:spPr>
          <a:xfrm>
            <a:off x="466200" y="3247560"/>
            <a:ext cx="9002520" cy="4425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7833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272520" y="597816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47833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324900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6225120" y="424692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27252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 type="body"/>
          </p:nvPr>
        </p:nvSpPr>
        <p:spPr>
          <a:xfrm>
            <a:off x="324900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59" name="PlaceHolder 7"/>
          <p:cNvSpPr>
            <a:spLocks noGrp="1"/>
          </p:cNvSpPr>
          <p:nvPr>
            <p:ph type="body"/>
          </p:nvPr>
        </p:nvSpPr>
        <p:spPr>
          <a:xfrm>
            <a:off x="6225120" y="5978160"/>
            <a:ext cx="283428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66200" y="3247560"/>
            <a:ext cx="9002520" cy="4425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3314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783320" y="597816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66200" y="3247560"/>
            <a:ext cx="9002520" cy="954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160" b="1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2725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783320" y="4246920"/>
            <a:ext cx="42955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272520" y="5978160"/>
            <a:ext cx="8802720" cy="158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algn="ctr">
              <a:spcAft>
                <a:spcPts val="660"/>
              </a:spcAft>
            </a:pPr>
            <a:endParaRPr lang="fr-FR" sz="152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</p:spPr>
        <p:txBody>
          <a:bodyPr lIns="0" tIns="0" rIns="0" bIns="0">
            <a:normAutofit fontScale="53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7800"/>
          </a:xfrm>
          <a:prstGeom prst="rect">
            <a:avLst/>
          </a:prstGeom>
        </p:spPr>
        <p:txBody>
          <a:bodyPr lIns="0" tIns="0" rIns="0" bIns="0">
            <a:normAutofit fontScale="53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Image 38"/>
          <p:cNvPicPr/>
          <p:nvPr/>
        </p:nvPicPr>
        <p:blipFill>
          <a:blip r:embed="rId14"/>
          <a:stretch/>
        </p:blipFill>
        <p:spPr>
          <a:xfrm>
            <a:off x="0" y="0"/>
            <a:ext cx="10085400" cy="566964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1620000" y="1368000"/>
            <a:ext cx="8099640" cy="328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504000" y="225720"/>
            <a:ext cx="9071280" cy="946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280" cy="156780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280" cy="156780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1"/>
          <p:cNvSpPr/>
          <p:nvPr/>
        </p:nvSpPr>
        <p:spPr>
          <a:xfrm>
            <a:off x="0" y="0"/>
            <a:ext cx="10081080" cy="4252680"/>
          </a:xfrm>
          <a:custGeom>
            <a:avLst/>
            <a:gdLst/>
            <a:ahLst/>
            <a:cxnLst/>
            <a:rect l="0" t="0" r="r" b="b"/>
            <a:pathLst>
              <a:path w="28003" h="11813">
                <a:moveTo>
                  <a:pt x="0" y="11812"/>
                </a:moveTo>
                <a:lnTo>
                  <a:pt x="0" y="0"/>
                </a:lnTo>
                <a:lnTo>
                  <a:pt x="28002" y="0"/>
                </a:lnTo>
                <a:lnTo>
                  <a:pt x="28002" y="7812"/>
                </a:lnTo>
                <a:lnTo>
                  <a:pt x="0" y="11812"/>
                </a:lnTo>
              </a:path>
            </a:pathLst>
          </a:custGeom>
          <a:solidFill>
            <a:srgbClr val="E0E0E0"/>
          </a:solidFill>
          <a:ln>
            <a:noFill/>
          </a:ln>
        </p:spPr>
      </p:sp>
      <p:sp>
        <p:nvSpPr>
          <p:cNvPr id="119" name="PlaceHolder 2"/>
          <p:cNvSpPr>
            <a:spLocks noGrp="1"/>
          </p:cNvSpPr>
          <p:nvPr>
            <p:ph type="title"/>
          </p:nvPr>
        </p:nvSpPr>
        <p:spPr>
          <a:xfrm rot="21111000">
            <a:off x="488160" y="2604600"/>
            <a:ext cx="9002520" cy="954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3160" b="1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 rot="21111600">
            <a:off x="462600" y="3606840"/>
            <a:ext cx="8802720" cy="331452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432000" indent="-324000" algn="ctr">
              <a:spcAft>
                <a:spcPts val="66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52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 algn="ctr">
              <a:spcAft>
                <a:spcPts val="473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180" b="0" strike="noStrike" spc="-1">
                <a:latin typeface="Arial"/>
              </a:rPr>
              <a:t>Second niveau de plan</a:t>
            </a:r>
          </a:p>
          <a:p>
            <a:pPr marL="1296000" lvl="2" indent="-288000" algn="ctr">
              <a:spcAft>
                <a:spcPts val="351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010" b="0" strike="noStrike" spc="-1">
                <a:latin typeface="Arial"/>
              </a:rPr>
              <a:t>Troisième niveau de plan</a:t>
            </a:r>
          </a:p>
          <a:p>
            <a:pPr marL="1728000" lvl="3" indent="-216000" algn="ctr">
              <a:spcAft>
                <a:spcPts val="232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839" b="0" strike="noStrike" spc="-1">
                <a:latin typeface="Arial"/>
              </a:rPr>
              <a:t>Quatrième niveau de plan</a:t>
            </a:r>
          </a:p>
          <a:p>
            <a:pPr marL="2160000" lvl="4" indent="-216000" algn="ctr">
              <a:spcAft>
                <a:spcPts val="11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839" b="0" strike="noStrike" spc="-1">
                <a:latin typeface="Arial"/>
              </a:rPr>
              <a:t>Cinquième niveau de plan</a:t>
            </a:r>
          </a:p>
          <a:p>
            <a:pPr marL="2592000" lvl="5" indent="-216000" algn="ctr">
              <a:spcAft>
                <a:spcPts val="11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839" b="0" strike="noStrike" spc="-1">
                <a:latin typeface="Arial"/>
              </a:rPr>
              <a:t>Sixième niveau de plan</a:t>
            </a:r>
          </a:p>
          <a:p>
            <a:pPr marL="3024000" lvl="6" indent="-216000" algn="ctr">
              <a:spcAft>
                <a:spcPts val="11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839" b="0" strike="noStrike" spc="-1">
                <a:latin typeface="Arial"/>
              </a:rPr>
              <a:t>Septième niveau de plan</a:t>
            </a:r>
          </a:p>
        </p:txBody>
      </p:sp>
      <p:sp>
        <p:nvSpPr>
          <p:cNvPr id="121" name="PlaceHolder 4"/>
          <p:cNvSpPr>
            <a:spLocks noGrp="1"/>
          </p:cNvSpPr>
          <p:nvPr>
            <p:ph type="dt"/>
          </p:nvPr>
        </p:nvSpPr>
        <p:spPr>
          <a:xfrm>
            <a:off x="7020000" y="4914360"/>
            <a:ext cx="2880000" cy="391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Liberation Sans Narrow"/>
              </a:rPr>
              <a:t>&lt;date/heure&gt;</a:t>
            </a:r>
          </a:p>
        </p:txBody>
      </p:sp>
      <p:sp>
        <p:nvSpPr>
          <p:cNvPr id="122" name="PlaceHolder 5"/>
          <p:cNvSpPr>
            <a:spLocks noGrp="1"/>
          </p:cNvSpPr>
          <p:nvPr>
            <p:ph type="ftr"/>
          </p:nvPr>
        </p:nvSpPr>
        <p:spPr>
          <a:xfrm>
            <a:off x="5580360" y="5130360"/>
            <a:ext cx="4320360" cy="391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fr-FR" sz="1400" b="0" strike="noStrike" spc="-1">
                <a:latin typeface="Liberation Sans Narrow"/>
              </a:rPr>
              <a:t>&lt;pied de page&gt;</a:t>
            </a:r>
          </a:p>
        </p:txBody>
      </p:sp>
      <p:sp>
        <p:nvSpPr>
          <p:cNvPr id="123" name="PlaceHolder 6"/>
          <p:cNvSpPr>
            <a:spLocks noGrp="1"/>
          </p:cNvSpPr>
          <p:nvPr>
            <p:ph type="sldNum"/>
          </p:nvPr>
        </p:nvSpPr>
        <p:spPr>
          <a:xfrm>
            <a:off x="7380360" y="4590000"/>
            <a:ext cx="2520360" cy="391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A01426D3-0F54-48C3-9BA6-BCC3AAAA2CAC}" type="slidenum">
              <a:rPr lang="fr-FR" sz="2600" b="0" strike="noStrike" spc="-1">
                <a:latin typeface="Liberation Sans Narrow"/>
              </a:rPr>
              <a:t>‹N°›</a:t>
            </a:fld>
            <a:endParaRPr lang="fr-FR" sz="2600" b="0" strike="noStrike" spc="-1">
              <a:latin typeface="Liberation Sans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04000" y="363600"/>
            <a:ext cx="9071280" cy="67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latin typeface="Arial"/>
              </a:rPr>
              <a:t>Un savant des Lumières</a:t>
            </a:r>
          </a:p>
        </p:txBody>
      </p:sp>
      <p:sp>
        <p:nvSpPr>
          <p:cNvPr id="161" name="CustomShape 2"/>
          <p:cNvSpPr/>
          <p:nvPr/>
        </p:nvSpPr>
        <p:spPr>
          <a:xfrm>
            <a:off x="288000" y="2016000"/>
            <a:ext cx="9071280" cy="156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>
                <a:latin typeface="Arial"/>
              </a:rPr>
              <a:t>Antoine Laurent Lavoisier </a:t>
            </a:r>
          </a:p>
          <a:p>
            <a:pPr>
              <a:lnSpc>
                <a:spcPct val="100000"/>
              </a:lnSpc>
            </a:pPr>
            <a:r>
              <a:rPr lang="fr-FR" sz="3200" b="0" strike="noStrike" spc="-1">
                <a:latin typeface="Arial"/>
              </a:rPr>
              <a:t>(1743-1794)</a:t>
            </a:r>
          </a:p>
        </p:txBody>
      </p:sp>
      <p:pic>
        <p:nvPicPr>
          <p:cNvPr id="162" name="Image 161"/>
          <p:cNvPicPr/>
          <p:nvPr/>
        </p:nvPicPr>
        <p:blipFill>
          <a:blip r:embed="rId2"/>
          <a:stretch/>
        </p:blipFill>
        <p:spPr>
          <a:xfrm>
            <a:off x="6624000" y="1656000"/>
            <a:ext cx="2303640" cy="2844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125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432000" y="354960"/>
            <a:ext cx="9215640" cy="94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sz="3300" b="0" i="1" strike="noStrike" spc="-1">
                <a:solidFill>
                  <a:srgbClr val="050505"/>
                </a:solidFill>
                <a:latin typeface="Times New Roman"/>
              </a:rPr>
              <a:t>Biographie</a:t>
            </a:r>
            <a:endParaRPr lang="fr-FR" sz="3300" b="0" strike="noStrike" spc="-1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504000" y="1326600"/>
            <a:ext cx="9071280" cy="97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50505"/>
                </a:solidFill>
                <a:latin typeface="Arial"/>
              </a:rPr>
              <a:t>1 :Antoine Lavoisier est un scientifique qui se passionne surtout sur la chimie.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792000" y="2592000"/>
            <a:ext cx="7919640" cy="516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latin typeface="Arial"/>
              </a:rPr>
              <a:t>2 :Lavoisier est un fondateur de la chimie moderne </a:t>
            </a:r>
            <a:r>
              <a:rPr lang="fr-FR" sz="2800" b="0" strike="noStrike" spc="-1">
                <a:latin typeface="Arial"/>
              </a:rPr>
              <a:t>.</a:t>
            </a:r>
          </a:p>
        </p:txBody>
      </p:sp>
      <p:sp>
        <p:nvSpPr>
          <p:cNvPr id="166" name="CustomShape 4"/>
          <p:cNvSpPr/>
          <p:nvPr/>
        </p:nvSpPr>
        <p:spPr>
          <a:xfrm>
            <a:off x="792000" y="3384000"/>
            <a:ext cx="7199640" cy="82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400" b="0" strike="noStrike" spc="-1">
                <a:latin typeface="Arial"/>
              </a:rPr>
              <a:t>3 :A partir d’expérience sur la combustion,il analyse l’air et identifie l’oxygène et l’azote.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4" dur="500"/>
                                        <p:tgtEl>
                                          <p:spTgt spid="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9" dur="500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24" dur="5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0" y="0"/>
            <a:ext cx="10079640" cy="72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                                  </a:t>
            </a:r>
          </a:p>
          <a:p>
            <a:pPr>
              <a:lnSpc>
                <a:spcPct val="100000"/>
              </a:lnSpc>
            </a:pPr>
            <a:r>
              <a:rPr lang="fr-FR" sz="2400" b="0" i="1" strike="noStrike" spc="-1">
                <a:latin typeface="Arial"/>
              </a:rPr>
              <a:t>                          La démarche scientifique de Lavoisier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792000" y="1296000"/>
            <a:ext cx="87836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 Antoine Lavoisier affirme qu’il faut prouver les suppositions avant de conclure que les suppositions sont fausses. </a:t>
            </a:r>
          </a:p>
        </p:txBody>
      </p:sp>
      <p:sp>
        <p:nvSpPr>
          <p:cNvPr id="169" name="CustomShape 3"/>
          <p:cNvSpPr/>
          <p:nvPr/>
        </p:nvSpPr>
        <p:spPr>
          <a:xfrm>
            <a:off x="936000" y="2304000"/>
            <a:ext cx="88556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Antoine Lavoisier est devenu célèbre en identifiant l’oxygène et l’azote et avec ses idées nouvelles.  </a:t>
            </a:r>
          </a:p>
        </p:txBody>
      </p:sp>
      <p:pic>
        <p:nvPicPr>
          <p:cNvPr id="170" name="Image 169"/>
          <p:cNvPicPr/>
          <p:nvPr/>
        </p:nvPicPr>
        <p:blipFill>
          <a:blip r:embed="rId2"/>
          <a:stretch/>
        </p:blipFill>
        <p:spPr>
          <a:xfrm>
            <a:off x="6480000" y="2830680"/>
            <a:ext cx="2303640" cy="2463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8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528000" y="648000"/>
            <a:ext cx="3959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Un évènement important ?</a:t>
            </a:r>
          </a:p>
        </p:txBody>
      </p:sp>
      <p:sp>
        <p:nvSpPr>
          <p:cNvPr id="172" name="CustomShape 2"/>
          <p:cNvSpPr/>
          <p:nvPr/>
        </p:nvSpPr>
        <p:spPr>
          <a:xfrm>
            <a:off x="1008000" y="1080000"/>
            <a:ext cx="899964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3"/>
          <p:cNvSpPr/>
          <p:nvPr/>
        </p:nvSpPr>
        <p:spPr>
          <a:xfrm>
            <a:off x="1296000" y="1368000"/>
            <a:ext cx="827964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Ce qui a rendu Lavoisier célèbre c’est qu’il a établit une nomenclature scientifique et il définit les notion de (corps simple) et (corps composé).</a:t>
            </a:r>
          </a:p>
        </p:txBody>
      </p:sp>
      <p:sp>
        <p:nvSpPr>
          <p:cNvPr id="174" name="CustomShape 4"/>
          <p:cNvSpPr/>
          <p:nvPr/>
        </p:nvSpPr>
        <p:spPr>
          <a:xfrm>
            <a:off x="2376000" y="1152000"/>
            <a:ext cx="18036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5" name="Image 174"/>
          <p:cNvPicPr/>
          <p:nvPr/>
        </p:nvPicPr>
        <p:blipFill>
          <a:blip r:embed="rId2"/>
          <a:stretch/>
        </p:blipFill>
        <p:spPr>
          <a:xfrm>
            <a:off x="3672000" y="2376000"/>
            <a:ext cx="2717280" cy="3023640"/>
          </a:xfrm>
          <a:prstGeom prst="rect">
            <a:avLst/>
          </a:prstGeom>
          <a:ln>
            <a:noFill/>
          </a:ln>
        </p:spPr>
      </p:pic>
      <p:sp>
        <p:nvSpPr>
          <p:cNvPr id="176" name="TextShape 5"/>
          <p:cNvSpPr txBox="1"/>
          <p:nvPr/>
        </p:nvSpPr>
        <p:spPr>
          <a:xfrm>
            <a:off x="6696000" y="2517840"/>
            <a:ext cx="2880000" cy="137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fr-FR" sz="1800" b="0" strike="noStrike" spc="-1">
                <a:latin typeface="Arial"/>
              </a:rPr>
              <a:t>Définition de nomenclature :Termes employés dans une science, un art, etc., méthodiquement classés.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 additive="repl"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4248000" y="373680"/>
            <a:ext cx="2663640" cy="3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Conclusion </a:t>
            </a:r>
          </a:p>
        </p:txBody>
      </p:sp>
      <p:sp>
        <p:nvSpPr>
          <p:cNvPr id="178" name="CustomShape 2"/>
          <p:cNvSpPr/>
          <p:nvPr/>
        </p:nvSpPr>
        <p:spPr>
          <a:xfrm>
            <a:off x="2232000" y="1197720"/>
            <a:ext cx="6191640" cy="63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latin typeface="Arial"/>
              </a:rPr>
              <a:t>Antoine Lavoisier est  toujours célèbre aujourd’hui car il a un lycée à son nom.  </a:t>
            </a:r>
          </a:p>
        </p:txBody>
      </p:sp>
      <p:sp>
        <p:nvSpPr>
          <p:cNvPr id="179" name="TextShape 3"/>
          <p:cNvSpPr txBox="1"/>
          <p:nvPr/>
        </p:nvSpPr>
        <p:spPr>
          <a:xfrm>
            <a:off x="2304000" y="2016000"/>
            <a:ext cx="5760000" cy="602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fr-FR" sz="1800" b="0" strike="noStrike" spc="-1">
                <a:latin typeface="Arial"/>
              </a:rPr>
              <a:t>Antoine est à l’origine de la découverte de l’oxygène et de l’azote.</a:t>
            </a:r>
          </a:p>
        </p:txBody>
      </p:sp>
      <p:pic>
        <p:nvPicPr>
          <p:cNvPr id="180" name="Image 179"/>
          <p:cNvPicPr/>
          <p:nvPr/>
        </p:nvPicPr>
        <p:blipFill>
          <a:blip r:embed="rId2"/>
          <a:stretch/>
        </p:blipFill>
        <p:spPr>
          <a:xfrm>
            <a:off x="6336000" y="2644920"/>
            <a:ext cx="2232000" cy="234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7" dur="500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 additive="repl">
                                        <p:cTn id="2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181</Words>
  <Application>Microsoft Office PowerPoint</Application>
  <PresentationFormat>Personnalisé</PresentationFormat>
  <Paragraphs>17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5</vt:i4>
      </vt:variant>
    </vt:vector>
  </HeadingPairs>
  <TitlesOfParts>
    <vt:vector size="15" baseType="lpstr">
      <vt:lpstr>Arial</vt:lpstr>
      <vt:lpstr>DejaVu Sans</vt:lpstr>
      <vt:lpstr>Liberation Sans Narrow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Nathalie GOUBILLON</dc:creator>
  <dc:description/>
  <cp:lastModifiedBy>Nathalie GOUBILLON</cp:lastModifiedBy>
  <cp:revision>6</cp:revision>
  <dcterms:created xsi:type="dcterms:W3CDTF">2020-12-15T10:16:43Z</dcterms:created>
  <dcterms:modified xsi:type="dcterms:W3CDTF">2021-01-11T13:50:04Z</dcterms:modified>
  <dc:language>fr-FR</dc:language>
</cp:coreProperties>
</file>